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Average"/>
      <p:regular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swal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swa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aslesrubellainitiative.org/anti-vaccination-movement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6570da96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6570da9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4b631c6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564b631c6e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6529fb7cf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6529fb7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6539fdec2_2_28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6539fdec2_2_2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6539fdec2_2_2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56539fdec2_2_28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6529fb7cf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6529fb7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Reference: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https://measlesrubellainitiative.org/anti-vaccination-movement/</a:t>
            </a:r>
            <a:r>
              <a:rPr lang="en-US"/>
              <a:t> </a:t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64b631c6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564b631c6e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6539fdec2_2_2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56539fdec2_2_27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539fdec2_2_28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539fdec2_2_2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6539fdec2_2_28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6539fdec2_2_2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6539fdec2_2_28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6539fdec2_2_2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800234" y="3807170"/>
            <a:ext cx="591423" cy="140843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895010" y="1321067"/>
            <a:ext cx="10401900" cy="23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95000" y="4233168"/>
            <a:ext cx="104019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701800"/>
            <a:ext cx="83028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time.com/5524505/measles-washington-vaccination/" TargetMode="External"/><Relationship Id="rId4" Type="http://schemas.openxmlformats.org/officeDocument/2006/relationships/hyperlink" Target="https://www.nature.com/articles/s41562-017-0056." TargetMode="External"/><Relationship Id="rId5" Type="http://schemas.openxmlformats.org/officeDocument/2006/relationships/hyperlink" Target="https://www.fool.com/investing/2019/01/19/happy-75th-birthday-to-one-of-the-greatest-investm.aspx" TargetMode="External"/><Relationship Id="rId6" Type="http://schemas.openxmlformats.org/officeDocument/2006/relationships/hyperlink" Target="https://www.threadless.com/discover/s/tshirt9design/design/vaccines-cause-adults-t-shirt/wome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895060" y="611167"/>
            <a:ext cx="104019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Exploring the Impact of the Anti-Vax Movement on the Incidence of Preventable Diseases in the U.S.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524000" y="4303552"/>
            <a:ext cx="9144000" cy="1593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Catalina Cespedes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Mohammad Akbar Hessari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Kyle Davis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0" y="3220274"/>
            <a:ext cx="5025248" cy="33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VAERS - Vaccine Adverse Event Reporting System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Established in 1990, VAERS is a national early warning system to detect possible safety problems in U.S. licensed vaccines.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VAERS accepts and analyzes reports (possible side effects) after a person has received a vaccination.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Anyone can report an adverse event to VAERS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VAERS Data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Analyzed the overall reactions to vaccines and event reports.  Research is for California from 2000 to 2018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3" y="2990950"/>
            <a:ext cx="10677071" cy="37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75" y="2990953"/>
            <a:ext cx="10677049" cy="373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VAERS Data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How often is “autism” reported as a reaction to a vaccine?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3" y="2990950"/>
            <a:ext cx="10677071" cy="37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Was the Effect of Vaccine Implementation on Preventable Diseases?  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950" y="1690700"/>
            <a:ext cx="2868750" cy="19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50" y="4361875"/>
            <a:ext cx="2868750" cy="19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5950" y="4379350"/>
            <a:ext cx="2868750" cy="19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550" y="1690700"/>
            <a:ext cx="286875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9399600" y="6291850"/>
            <a:ext cx="27924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CDC United States Preventable Diseases Dataset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8854700" y="1844450"/>
            <a:ext cx="27924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Ear infections / Hearing loss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Pneumonia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Mortality: 1-2 per 1,000</a:t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3368300" y="4515625"/>
            <a:ext cx="27924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Inflammation of various organs, including sex organs and brain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Developmental tissue damage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Mortality: virtually zero</a:t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8854700" y="4591825"/>
            <a:ext cx="27924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Extremely </a:t>
            </a: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contagious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Pneumonia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Convulsions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Rib fractures from coughing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Mortality: 10 per 1,000</a:t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3368300" y="1785725"/>
            <a:ext cx="27924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Extremely Contagious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Liver infection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Infected may show no symptoms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Elderly at largest risk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Mortality: 3-6 per 1,000</a:t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vaccination facts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Children under 5 and the elderly are at the highest risk of the disease and also have the most severe illness.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“Herd Immunity” can protect those that are most at-risk or are unable to be vaccinated for medical reasons.  Must be 95% of population to be effective for very contagious diseases like measles and 85% for less contagious like polio.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625" y="3836800"/>
            <a:ext cx="652462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838200" y="365125"/>
            <a:ext cx="1010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 of Vaccination and Herd Immunity: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More Birthdays!!!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9306525" y="6176980"/>
            <a:ext cx="393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 fewer dead kids)</a:t>
            </a:r>
            <a:endParaRPr sz="2400"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550" y="1969000"/>
            <a:ext cx="6311974" cy="420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 we need to work as a Society?</a:t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75" y="1504850"/>
            <a:ext cx="4862123" cy="31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1461200" y="4760000"/>
            <a:ext cx="35079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Boys are 4 time more likely to be diagnosed with Autism than girls</a:t>
            </a:r>
            <a:endParaRPr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550" y="1459700"/>
            <a:ext cx="5345649" cy="31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7360425" y="4760000"/>
            <a:ext cx="35079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Reduce bullyism.</a:t>
            </a:r>
            <a:endParaRPr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Effects on Preventable Disease Rate</a:t>
            </a:r>
            <a:endParaRPr/>
          </a:p>
        </p:txBody>
      </p:sp>
      <p:pic>
        <p:nvPicPr>
          <p:cNvPr id="232" name="Google Shape;23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975" y="1561813"/>
            <a:ext cx="7293765" cy="486251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/>
        </p:nvSpPr>
        <p:spPr>
          <a:xfrm>
            <a:off x="8451775" y="5634425"/>
            <a:ext cx="34425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California Department of Public Health 1995 to 2017 Childhood Vaccination Coverage Trend Report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4" name="Google Shape;234;p30"/>
          <p:cNvSpPr txBox="1"/>
          <p:nvPr/>
        </p:nvSpPr>
        <p:spPr>
          <a:xfrm>
            <a:off x="8817425" y="1750400"/>
            <a:ext cx="2672700" cy="2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Reminder: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Google search: “anti vax”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0687" y="2277528"/>
            <a:ext cx="3346176" cy="167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52400"/>
            <a:ext cx="65532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Vaccine title slide -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http://time.com/5524505/measles-washington-vaccination/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Herd immunity -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https://www.nature.com/articles/s41562-017-0056.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Birthday Cake -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https://www.fool.com/investing/2019/01/19/happy-75th-birthday-to-one-of-the-greatest-investm.aspx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Vaccines Cause Adults -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https://www.threadless.com/discover/s/tshirt9design/design/vaccines-cause-adults-t-shirt/womens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30063" y="3538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Anti-Vax Movement </a:t>
            </a:r>
            <a:endParaRPr/>
          </a:p>
        </p:txBody>
      </p:sp>
      <p:grpSp>
        <p:nvGrpSpPr>
          <p:cNvPr id="73" name="Google Shape;73;p15"/>
          <p:cNvGrpSpPr/>
          <p:nvPr/>
        </p:nvGrpSpPr>
        <p:grpSpPr>
          <a:xfrm>
            <a:off x="144602" y="2459130"/>
            <a:ext cx="2553972" cy="2313475"/>
            <a:chOff x="3154233" y="1852850"/>
            <a:chExt cx="1915527" cy="1735150"/>
          </a:xfrm>
        </p:grpSpPr>
        <p:sp>
          <p:nvSpPr>
            <p:cNvPr id="74" name="Google Shape;74;p15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1763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French parliament banned inoculations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Dr. Gatti failed to </a:t>
              </a: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quarantine</a:t>
              </a: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the inoculated people risking the healthy pop.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7" name="Google Shape;77;p15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78" name="Google Shape;78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9" name="Google Shape;79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80" name="Google Shape;80;p15"/>
          <p:cNvGrpSpPr/>
          <p:nvPr/>
        </p:nvGrpSpPr>
        <p:grpSpPr>
          <a:xfrm>
            <a:off x="1829397" y="3592097"/>
            <a:ext cx="2672083" cy="2724336"/>
            <a:chOff x="1828196" y="2702596"/>
            <a:chExt cx="2004112" cy="2043303"/>
          </a:xfrm>
        </p:grpSpPr>
        <p:sp>
          <p:nvSpPr>
            <p:cNvPr id="81" name="Google Shape;81;p15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1795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2073408" y="3502999"/>
              <a:ext cx="1758900" cy="12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Controversy surrounded the smallpox vaccine in England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-People distrust in medicine.</a:t>
              </a:r>
              <a:endPara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-Clergypeople claimed smallpox is a punishment and it should not be treated</a:t>
              </a:r>
              <a:endPara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4" name="Google Shape;84;p15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85" name="Google Shape;85;p15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6" name="Google Shape;86;p15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" name="Google Shape;87;p15"/>
          <p:cNvGrpSpPr/>
          <p:nvPr/>
        </p:nvGrpSpPr>
        <p:grpSpPr>
          <a:xfrm>
            <a:off x="6993801" y="1588425"/>
            <a:ext cx="2744552" cy="3236324"/>
            <a:chOff x="5707757" y="1368146"/>
            <a:chExt cx="2058465" cy="2219854"/>
          </a:xfrm>
        </p:grpSpPr>
        <p:sp>
          <p:nvSpPr>
            <p:cNvPr id="88" name="Google Shape;88;p15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" name="Google Shape;89;p15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90" name="Google Shape;90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1" name="Google Shape;91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" name="Google Shape;92;p15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1998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5978522" y="1368146"/>
              <a:ext cx="1787700" cy="14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Vaccination-Autism controversy and Mercury in Vaccines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-Paper published associating MMR vaccine with Autism (Fraudulent in 2011)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-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Campaign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to remove thimerosal from vaccines. in 1999 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agreement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to reduce or eliminated from vaccines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" name="Google Shape;94;p15"/>
          <p:cNvGrpSpPr/>
          <p:nvPr/>
        </p:nvGrpSpPr>
        <p:grpSpPr>
          <a:xfrm>
            <a:off x="3597402" y="2459130"/>
            <a:ext cx="2553972" cy="2313475"/>
            <a:chOff x="3154233" y="1852850"/>
            <a:chExt cx="1915527" cy="1735150"/>
          </a:xfrm>
        </p:grpSpPr>
        <p:sp>
          <p:nvSpPr>
            <p:cNvPr id="95" name="Google Shape;95;p15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1879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Anti-Vax in the U.S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British anti-vaxxer, William Ted visited U.S. soon after his visit several movements were formed.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8" name="Google Shape;98;p15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99" name="Google Shape;99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" name="Google Shape;100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01" name="Google Shape;101;p15"/>
          <p:cNvGrpSpPr/>
          <p:nvPr/>
        </p:nvGrpSpPr>
        <p:grpSpPr>
          <a:xfrm>
            <a:off x="5275965" y="3592097"/>
            <a:ext cx="2579942" cy="2482743"/>
            <a:chOff x="4413187" y="2702596"/>
            <a:chExt cx="1935005" cy="1862103"/>
          </a:xfrm>
        </p:grpSpPr>
        <p:sp>
          <p:nvSpPr>
            <p:cNvPr id="102" name="Google Shape;102;p15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" name="Google Shape;103;p15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" name="Google Shape;106;p15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1955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4665192" y="3503000"/>
              <a:ext cx="1683000" cy="10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The Cutter incident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The cutter lab that  produced the polio </a:t>
              </a: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vaccine</a:t>
              </a: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contained live polio virus that resulted in 40,000 polio cases, 56 paralysis and 5 deaths.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8730142" y="3592109"/>
            <a:ext cx="2753251" cy="2325550"/>
            <a:chOff x="7003996" y="2702596"/>
            <a:chExt cx="2142441" cy="1744206"/>
          </a:xfrm>
        </p:grpSpPr>
        <p:sp>
          <p:nvSpPr>
            <p:cNvPr id="109" name="Google Shape;109;p15"/>
            <p:cNvSpPr/>
            <p:nvPr/>
          </p:nvSpPr>
          <p:spPr>
            <a:xfrm>
              <a:off x="7369837" y="3079475"/>
              <a:ext cx="1776600" cy="133500"/>
            </a:xfrm>
            <a:prstGeom prst="rect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5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111" name="Google Shape;111;p15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2" name="Google Shape;112;p15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15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2007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72569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Antivaxxer 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Celebrities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U.S. Actress Jenny McCarthy blamed vaccination for the autism in her son. Figurehead of Antivaxxer movement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10896100" y="2386525"/>
            <a:ext cx="1883701" cy="2438244"/>
            <a:chOff x="3137821" y="1885559"/>
            <a:chExt cx="1740300" cy="1702447"/>
          </a:xfrm>
        </p:grpSpPr>
        <p:sp>
          <p:nvSpPr>
            <p:cNvPr id="116" name="Google Shape;116;p15"/>
            <p:cNvSpPr txBox="1"/>
            <p:nvPr/>
          </p:nvSpPr>
          <p:spPr>
            <a:xfrm>
              <a:off x="3137823" y="3216605"/>
              <a:ext cx="940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800" u="sng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TODAY</a:t>
              </a:r>
              <a:endParaRPr b="1" sz="1800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3137821" y="1885559"/>
              <a:ext cx="1740300" cy="7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Measles up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after 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eradicated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from the U.S in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2000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8" name="Google Shape;118;p15"/>
            <p:cNvGrpSpPr/>
            <p:nvPr/>
          </p:nvGrpSpPr>
          <p:grpSpPr>
            <a:xfrm>
              <a:off x="3623798" y="2800065"/>
              <a:ext cx="92400" cy="451799"/>
              <a:chOff x="1033502" y="2563700"/>
              <a:chExt cx="92400" cy="451799"/>
            </a:xfrm>
          </p:grpSpPr>
          <p:sp>
            <p:nvSpPr>
              <p:cNvPr id="119" name="Google Shape;119;p15"/>
              <p:cNvSpPr/>
              <p:nvPr/>
            </p:nvSpPr>
            <p:spPr>
              <a:xfrm>
                <a:off x="1033502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0" name="Google Shape;120;p15"/>
              <p:cNvCxnSpPr/>
              <p:nvPr/>
            </p:nvCxnSpPr>
            <p:spPr>
              <a:xfrm>
                <a:off x="1079691" y="2656099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 Search Rate of “anti vax” Over Time</a:t>
            </a:r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88" y="1374263"/>
            <a:ext cx="9725024" cy="486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500" y="1374275"/>
            <a:ext cx="9725000" cy="48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838200" y="365125"/>
            <a:ext cx="1084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Outside of the Scope of our Data, But Interesting Anyway</a:t>
            </a:r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125" y="1360900"/>
            <a:ext cx="7293750" cy="4862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06263" y="3538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Autism?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230075" y="1679550"/>
            <a:ext cx="105156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First described in 1944 but concept was not adopted in the medical community until the 90’s. 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A spectrum disorder that refers to a broad range of conditions characterized by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■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Challenges with social skills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■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Repetitive behaviours 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■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Limited speech or non-verbal communication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Indicators of autism usually appear by age 2 or 3 or can be diagnosed as early as 18 Mo. 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No ONE single cause of autism →  combination of genetic and environmental influences.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Not everyone exposed to an </a:t>
            </a: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environmental</a:t>
            </a: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risk factor for autism will develop the disorder. 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3675" y="0"/>
            <a:ext cx="2758326" cy="213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Autism In the US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25" y="1740925"/>
            <a:ext cx="5170165" cy="384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150" y="1740923"/>
            <a:ext cx="5013649" cy="384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Environmental risks for </a:t>
            </a:r>
            <a:r>
              <a:rPr lang="en-US"/>
              <a:t>autism</a:t>
            </a:r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8290500" y="1825625"/>
            <a:ext cx="3063300" cy="10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Advanced parent age more autism cases? 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27" y="1432500"/>
            <a:ext cx="7510223" cy="49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Environmental risks for autism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8290500" y="1825625"/>
            <a:ext cx="3063300" cy="10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Being premature increase risk for this disorder?</a:t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747379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Environmental risks for autism</a:t>
            </a:r>
            <a:endParaRPr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8290500" y="1825625"/>
            <a:ext cx="3214200" cy="153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Having low birth weight </a:t>
            </a:r>
            <a:r>
              <a:rPr lang="en-US"/>
              <a:t>increase risk for this disorder?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7779799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